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handoutMasterIdLst>
    <p:handoutMasterId r:id="rId20"/>
  </p:handoutMasterIdLst>
  <p:sldIdLst>
    <p:sldId id="316" r:id="rId3"/>
    <p:sldId id="414" r:id="rId5"/>
    <p:sldId id="381" r:id="rId6"/>
    <p:sldId id="458" r:id="rId7"/>
    <p:sldId id="450" r:id="rId8"/>
    <p:sldId id="459" r:id="rId9"/>
    <p:sldId id="462" r:id="rId10"/>
    <p:sldId id="451" r:id="rId11"/>
    <p:sldId id="452" r:id="rId12"/>
    <p:sldId id="460" r:id="rId13"/>
    <p:sldId id="456" r:id="rId14"/>
    <p:sldId id="457" r:id="rId15"/>
    <p:sldId id="453" r:id="rId16"/>
    <p:sldId id="461" r:id="rId17"/>
    <p:sldId id="463" r:id="rId18"/>
    <p:sldId id="454" r:id="rId19"/>
  </p:sldIdLst>
  <p:sldSz cx="12192000" cy="6858000"/>
  <p:notesSz cx="7099300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0000"/>
    <a:srgbClr val="F9F9B7"/>
    <a:srgbClr val="B30202"/>
    <a:srgbClr val="E0AA75"/>
    <a:srgbClr val="D0E4CE"/>
    <a:srgbClr val="E2E9F6"/>
    <a:srgbClr val="EF866D"/>
    <a:srgbClr val="F7A685"/>
    <a:srgbClr val="F5956F"/>
    <a:srgbClr val="BA3C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3420" autoAdjust="0"/>
  </p:normalViewPr>
  <p:slideViewPr>
    <p:cSldViewPr snapToGrid="0">
      <p:cViewPr varScale="1">
        <p:scale>
          <a:sx n="116" d="100"/>
          <a:sy n="116" d="100"/>
        </p:scale>
        <p:origin x="408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34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82E84042-8FF9-4600-A2C1-C68BDB984C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844C9250-8525-4B69-AE62-D3E9DECC2F1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hdphoto1.wdp>
</file>

<file path=ppt/media/image1.png>
</file>

<file path=ppt/media/image2.jpe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5977D531-A178-4110-A9C6-5590280C16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aseline="0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E02D-9005-4467-AC5E-22D8458BC61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432E9-3A77-4F44-A1E4-C3862E4E9839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DC8F8-D346-4E6C-B791-D68AA30E7E5C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8C48E-D207-4A67-BA7F-BDA0BC601A1E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1289-AE36-4391-9BA8-1C85EB12EEF0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23516" y="6370864"/>
            <a:ext cx="2743200" cy="365125"/>
          </a:xfrm>
        </p:spPr>
        <p:txBody>
          <a:bodyPr/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60C1B-5CF2-45A5-B843-D8F61FF7B78D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93736-EFBF-4A6A-92E8-0F6B398DDBC6}" type="datetime1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DFBDB-C6E7-44CA-B4E0-8154CE0D2B2A}" type="datetime1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8106D-BD18-4B81-AEE4-95EA8D4AA870}" type="datetime1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412D0-1CBA-4C8A-86AD-D206D5BEB953}" type="datetime1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9E87-4BF1-4693-A9B0-679D05EDAD9F}" type="datetime1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E1C2C-F627-45BC-97DD-0370AEA96C5A}" type="datetime1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EF654-A142-4A09-A2A5-F89A697E0495}" type="datetime1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jpeg"/><Relationship Id="rId2" Type="http://schemas.microsoft.com/office/2007/relationships/hdphoto" Target="../media/hdphoto1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GlowEdges trans="15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7" t="34590" r="-1" b="59688"/>
          <a:stretch>
            <a:fillRect/>
          </a:stretch>
        </p:blipFill>
        <p:spPr>
          <a:xfrm>
            <a:off x="-1175" y="3059287"/>
            <a:ext cx="12202957" cy="46494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3237" y="392268"/>
            <a:ext cx="10570791" cy="2402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>
                <a:solidFill>
                  <a:srgbClr val="005EA4"/>
                </a:solidFill>
              </a:rPr>
              <a:t>An FPGA-based Accelerator for ShuffleNetV2</a:t>
            </a:r>
            <a:endParaRPr lang="en-US" altLang="zh-CN" sz="4400" b="1" dirty="0">
              <a:solidFill>
                <a:srgbClr val="005EA4"/>
              </a:solidFill>
            </a:endParaRPr>
          </a:p>
        </p:txBody>
      </p:sp>
      <p:pic>
        <p:nvPicPr>
          <p:cNvPr id="11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19" b="25378"/>
          <a:stretch>
            <a:fillRect/>
          </a:stretch>
        </p:blipFill>
        <p:spPr>
          <a:xfrm>
            <a:off x="-1175" y="3679645"/>
            <a:ext cx="12197715" cy="2715388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GlowEdges trans="15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7" t="31027" r="-1" b="66493"/>
          <a:stretch>
            <a:fillRect/>
          </a:stretch>
        </p:blipFill>
        <p:spPr>
          <a:xfrm>
            <a:off x="-17367" y="2795814"/>
            <a:ext cx="12192000" cy="20147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3918779"/>
            <a:ext cx="12196540" cy="2240722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42333" y="4260301"/>
            <a:ext cx="104303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600"/>
              </a:spcBef>
            </a:pPr>
            <a:r>
              <a:rPr lang="en-US" altLang="zh-CN" sz="3600" dirty="0" err="1">
                <a:solidFill>
                  <a:schemeClr val="bg1"/>
                </a:solidFill>
              </a:rPr>
              <a:t>Yuhong</a:t>
            </a:r>
            <a:r>
              <a:rPr lang="en-US" altLang="zh-CN" sz="3600" dirty="0">
                <a:solidFill>
                  <a:schemeClr val="bg1"/>
                </a:solidFill>
              </a:rPr>
              <a:t> Li, </a:t>
            </a:r>
            <a:r>
              <a:rPr lang="en-US" altLang="zh-CN" sz="3600" dirty="0" err="1">
                <a:solidFill>
                  <a:schemeClr val="bg1"/>
                </a:solidFill>
              </a:rPr>
              <a:t>Ziyan</a:t>
            </a:r>
            <a:r>
              <a:rPr lang="en-US" altLang="zh-CN" sz="3600" dirty="0">
                <a:solidFill>
                  <a:schemeClr val="bg1"/>
                </a:solidFill>
              </a:rPr>
              <a:t> Feng</a:t>
            </a:r>
            <a:endParaRPr lang="en-US" altLang="zh-CN" sz="3600" u="sng" baseline="30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555297" y="3375126"/>
            <a:ext cx="8762985" cy="769440"/>
          </a:xfrm>
          <a:prstGeom prst="rect">
            <a:avLst/>
          </a:prstGeom>
          <a:solidFill>
            <a:srgbClr val="F7A6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7067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005EA4"/>
                </a:solidFill>
              </a:rPr>
              <a:t>Outline</a:t>
            </a:r>
            <a:endParaRPr lang="en-US" altLang="zh-CN" sz="4400" b="1" dirty="0">
              <a:solidFill>
                <a:srgbClr val="005EA4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09302" y="1305966"/>
            <a:ext cx="9754386" cy="347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System Overview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Acclerator Architecture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Computation Engine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Result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Future Work</a:t>
            </a:r>
            <a:endParaRPr lang="en-US" altLang="zh-CN" sz="3600" b="1" dirty="0">
              <a:latin typeface="+mj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319203" y="61835"/>
            <a:ext cx="1101872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5"/>
                </a:solidFill>
              </a:rPr>
              <a:t>Experiment Result</a:t>
            </a:r>
            <a:endParaRPr lang="en-US" sz="4400" b="1" dirty="0">
              <a:solidFill>
                <a:schemeClr val="accent5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55" y="1452682"/>
            <a:ext cx="9752218" cy="480945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928528" y="924399"/>
            <a:ext cx="2329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Testing Accuracy Curve</a:t>
            </a:r>
            <a:endParaRPr kumimoji="1" lang="en-US" altLang="zh-C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319203" y="61835"/>
            <a:ext cx="1101872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5"/>
                </a:solidFill>
              </a:rPr>
              <a:t>Experiment Result</a:t>
            </a:r>
            <a:endParaRPr lang="en-US" sz="4400" b="1" dirty="0">
              <a:solidFill>
                <a:schemeClr val="accent5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1853723" y="1248229"/>
          <a:ext cx="7949682" cy="2189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4947"/>
                <a:gridCol w="1324947"/>
                <a:gridCol w="1324947"/>
                <a:gridCol w="1324947"/>
                <a:gridCol w="1324947"/>
                <a:gridCol w="1324947"/>
              </a:tblGrid>
              <a:tr h="801984">
                <a:tc>
                  <a:txBody>
                    <a:bodyPr/>
                    <a:lstStyle/>
                    <a:p>
                      <a:r>
                        <a:rPr lang="en-US" altLang="zh-CN" dirty="0"/>
                        <a:t>weight 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bias 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feature</a:t>
                      </a:r>
                      <a:r>
                        <a:rPr lang="en-US" altLang="zh-CN" baseline="0" dirty="0"/>
                        <a:t> map 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activation 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accuracy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if</a:t>
                      </a:r>
                      <a:r>
                        <a:rPr lang="en-US" altLang="zh-CN" baseline="0" dirty="0"/>
                        <a:t> retrain</a:t>
                      </a:r>
                      <a:endParaRPr lang="zh-CN" altLang="en-US" dirty="0"/>
                    </a:p>
                  </a:txBody>
                  <a:tcPr/>
                </a:tc>
              </a:tr>
              <a:tr h="462608"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floating32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floating32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floating32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ReLU4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90.37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</a:tr>
              <a:tr h="462608">
                <a:tc>
                  <a:txBody>
                    <a:bodyPr/>
                    <a:lstStyle/>
                    <a:p>
                      <a:r>
                        <a:rPr lang="en-US" altLang="zh-CN" dirty="0"/>
                        <a:t>fix&lt;1,6&gt;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fix&lt;1,6&gt;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fix&lt;1,6&gt;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ReLU4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87.308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</a:tr>
              <a:tr h="462608">
                <a:tc>
                  <a:txBody>
                    <a:bodyPr/>
                    <a:lstStyle/>
                    <a:p>
                      <a:r>
                        <a:rPr lang="en-US" altLang="zh-CN" dirty="0"/>
                        <a:t>fix&lt;1,6&gt;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fix&lt;1,6&gt;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fix&lt;1,6&gt;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ReLU4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88.51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yes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319203" y="61835"/>
            <a:ext cx="1101872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5"/>
                </a:solidFill>
              </a:rPr>
              <a:t>Experiment Result</a:t>
            </a:r>
            <a:endParaRPr lang="en-US" sz="4400" b="1" dirty="0">
              <a:solidFill>
                <a:schemeClr val="accent5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" name="表格 2"/>
          <p:cNvGraphicFramePr/>
          <p:nvPr/>
        </p:nvGraphicFramePr>
        <p:xfrm>
          <a:off x="1204777" y="2014220"/>
          <a:ext cx="497840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600"/>
                <a:gridCol w="1244600"/>
                <a:gridCol w="1244600"/>
                <a:gridCol w="1244600"/>
              </a:tblGrid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Resourse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Used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Avaible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Ratio (%)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DSP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196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220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89%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BRAM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268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280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95%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FF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80864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106400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76%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LUT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37247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53200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dirty="0"/>
                        <a:t>70%</a:t>
                      </a:r>
                      <a:endParaRPr lang="en-US" altLang="zh-C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表格 10"/>
          <p:cNvGraphicFramePr/>
          <p:nvPr/>
        </p:nvGraphicFramePr>
        <p:xfrm>
          <a:off x="7398567" y="2014220"/>
          <a:ext cx="3326130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3065"/>
                <a:gridCol w="1663065"/>
              </a:tblGrid>
              <a:tr h="381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Verion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Time(Cycle)</a:t>
                      </a:r>
                      <a:endParaRPr lang="en-US" altLang="zh-CN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CPU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33,860 k </a:t>
                      </a:r>
                      <a:endParaRPr lang="en-US" altLang="zh-CN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HLS without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optimization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110,591 k</a:t>
                      </a:r>
                      <a:endParaRPr lang="en-US" altLang="zh-CN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HLS with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fixed point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83,125 k </a:t>
                      </a:r>
                      <a:endParaRPr lang="en-US" altLang="zh-CN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Final time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15,143k</a:t>
                      </a:r>
                      <a:endParaRPr lang="en-US" altLang="zh-CN"/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Final speedup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2.236x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555297" y="4042782"/>
            <a:ext cx="8762985" cy="769440"/>
          </a:xfrm>
          <a:prstGeom prst="rect">
            <a:avLst/>
          </a:prstGeom>
          <a:solidFill>
            <a:srgbClr val="F7A6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7067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005EA4"/>
                </a:solidFill>
              </a:rPr>
              <a:t>Outline</a:t>
            </a:r>
            <a:endParaRPr lang="en-US" altLang="zh-CN" sz="4400" b="1" dirty="0">
              <a:solidFill>
                <a:srgbClr val="005EA4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09302" y="1305966"/>
            <a:ext cx="9754386" cy="347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System Overview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Acclerator Architecture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Computation Engine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Result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Future Work</a:t>
            </a:r>
            <a:endParaRPr lang="en-US" altLang="zh-CN" sz="3600" b="1" dirty="0">
              <a:latin typeface="+mj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7067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005EA4"/>
                </a:solidFill>
              </a:rPr>
              <a:t>Future Work</a:t>
            </a:r>
            <a:endParaRPr lang="en-US" altLang="zh-CN" sz="4400" b="1" dirty="0">
              <a:solidFill>
                <a:srgbClr val="005EA4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09302" y="1305966"/>
            <a:ext cx="9557414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Double Buffer for weights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More Complex Algorithm for Matrix Multiplication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(Adder Tree and Matrix Division)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16-bit Quantization (Selected by previous work)</a:t>
            </a:r>
            <a:endParaRPr lang="en-US" altLang="zh-CN" sz="3600" b="1" dirty="0">
              <a:latin typeface="+mj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4540" y="3383190"/>
            <a:ext cx="12196540" cy="207736"/>
          </a:xfrm>
          <a:prstGeom prst="rect">
            <a:avLst/>
          </a:prstGeom>
          <a:solidFill>
            <a:srgbClr val="BA3C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418100" y="4524024"/>
            <a:ext cx="9431119" cy="10383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dirty="0">
                <a:solidFill>
                  <a:srgbClr val="005EA4"/>
                </a:solidFill>
              </a:rPr>
              <a:t>Thank you</a:t>
            </a:r>
            <a:endParaRPr lang="en-US" altLang="zh-CN" sz="5400" b="1" dirty="0">
              <a:solidFill>
                <a:srgbClr val="005EA4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4540" y="3678011"/>
            <a:ext cx="12196540" cy="400504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Picture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7" b="50788"/>
          <a:stretch>
            <a:fillRect/>
          </a:stretch>
        </p:blipFill>
        <p:spPr>
          <a:xfrm>
            <a:off x="0" y="359933"/>
            <a:ext cx="12211067" cy="29527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555297" y="1212500"/>
            <a:ext cx="8762985" cy="769440"/>
          </a:xfrm>
          <a:prstGeom prst="rect">
            <a:avLst/>
          </a:prstGeom>
          <a:solidFill>
            <a:srgbClr val="F7A6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7067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005EA4"/>
                </a:solidFill>
              </a:rPr>
              <a:t>Outline</a:t>
            </a:r>
            <a:endParaRPr lang="en-US" altLang="zh-CN" sz="4400" b="1" dirty="0">
              <a:solidFill>
                <a:srgbClr val="005EA4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09302" y="1305966"/>
            <a:ext cx="9754386" cy="347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System Overview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Acclerator Architecture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Computation Engine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Result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Future Work</a:t>
            </a:r>
            <a:endParaRPr lang="en-US" altLang="zh-CN" sz="3600" b="1" dirty="0">
              <a:latin typeface="+mj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981835" y="2446020"/>
            <a:ext cx="4810125" cy="2248535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1101872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5"/>
                </a:solidFill>
              </a:rPr>
              <a:t>System Overview</a:t>
            </a:r>
            <a:endParaRPr lang="en-US" altLang="zh-CN" sz="4400" dirty="0">
              <a:solidFill>
                <a:schemeClr val="accent5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571500" y="2809240"/>
            <a:ext cx="1111885" cy="89344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SD Card</a:t>
            </a:r>
            <a:endParaRPr lang="en-US" altLang="zh-CN"/>
          </a:p>
        </p:txBody>
      </p:sp>
      <p:sp>
        <p:nvSpPr>
          <p:cNvPr id="9" name="圆角矩形 8"/>
          <p:cNvSpPr/>
          <p:nvPr/>
        </p:nvSpPr>
        <p:spPr>
          <a:xfrm>
            <a:off x="2320925" y="2809240"/>
            <a:ext cx="1111885" cy="8934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ARM</a:t>
            </a:r>
            <a:endParaRPr lang="en-US" altLang="zh-CN"/>
          </a:p>
          <a:p>
            <a:pPr algn="ctr"/>
            <a:r>
              <a:rPr lang="en-US" altLang="zh-CN"/>
              <a:t>CPU</a:t>
            </a:r>
            <a:endParaRPr lang="en-US" altLang="zh-CN"/>
          </a:p>
        </p:txBody>
      </p:sp>
      <p:sp>
        <p:nvSpPr>
          <p:cNvPr id="11" name="圆角矩形 10"/>
          <p:cNvSpPr/>
          <p:nvPr/>
        </p:nvSpPr>
        <p:spPr>
          <a:xfrm>
            <a:off x="2320925" y="1421130"/>
            <a:ext cx="1111885" cy="8934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DRAM</a:t>
            </a:r>
            <a:endParaRPr lang="en-US" altLang="zh-CN"/>
          </a:p>
        </p:txBody>
      </p:sp>
      <p:sp>
        <p:nvSpPr>
          <p:cNvPr id="12" name="上下箭头 11"/>
          <p:cNvSpPr/>
          <p:nvPr/>
        </p:nvSpPr>
        <p:spPr>
          <a:xfrm>
            <a:off x="2736850" y="2314575"/>
            <a:ext cx="280670" cy="594360"/>
          </a:xfrm>
          <a:prstGeom prst="up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左右箭头 12"/>
          <p:cNvSpPr/>
          <p:nvPr/>
        </p:nvSpPr>
        <p:spPr>
          <a:xfrm>
            <a:off x="1615440" y="3115945"/>
            <a:ext cx="705485" cy="280670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4758690" y="2809875"/>
            <a:ext cx="1858010" cy="89344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Accelerator</a:t>
            </a:r>
            <a:endParaRPr lang="en-US" altLang="zh-CN"/>
          </a:p>
        </p:txBody>
      </p:sp>
      <p:sp>
        <p:nvSpPr>
          <p:cNvPr id="15" name="左右箭头 14"/>
          <p:cNvSpPr/>
          <p:nvPr/>
        </p:nvSpPr>
        <p:spPr>
          <a:xfrm>
            <a:off x="3432810" y="2809875"/>
            <a:ext cx="1325245" cy="403860"/>
          </a:xfrm>
          <a:prstGeom prst="leftRight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Data</a:t>
            </a:r>
            <a:endParaRPr lang="en-US" altLang="zh-CN"/>
          </a:p>
        </p:txBody>
      </p:sp>
      <p:sp>
        <p:nvSpPr>
          <p:cNvPr id="16" name="左右箭头 15"/>
          <p:cNvSpPr/>
          <p:nvPr/>
        </p:nvSpPr>
        <p:spPr>
          <a:xfrm>
            <a:off x="3432810" y="3298825"/>
            <a:ext cx="1325245" cy="403860"/>
          </a:xfrm>
          <a:prstGeom prst="leftRigh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Control</a:t>
            </a:r>
            <a:endParaRPr lang="en-US" altLang="zh-CN"/>
          </a:p>
        </p:txBody>
      </p:sp>
      <p:sp>
        <p:nvSpPr>
          <p:cNvPr id="17" name="文本框 16"/>
          <p:cNvSpPr txBox="1"/>
          <p:nvPr/>
        </p:nvSpPr>
        <p:spPr>
          <a:xfrm>
            <a:off x="3706495" y="2533015"/>
            <a:ext cx="77787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</a:rPr>
              <a:t>AXI HP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706495" y="3703320"/>
            <a:ext cx="87058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</a:rPr>
              <a:t>AXI Lite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044065" y="4344670"/>
            <a:ext cx="1662430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>
                <a:solidFill>
                  <a:schemeClr val="accent1"/>
                </a:solidFill>
              </a:rPr>
              <a:t>Zync-7000 Soc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287260" y="1421130"/>
            <a:ext cx="4657090" cy="27698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>
                <a:solidFill>
                  <a:schemeClr val="tx1"/>
                </a:solidFill>
              </a:rPr>
              <a:t>1.SD Card: Store the image and parameters      	     and pass to DRAM</a:t>
            </a:r>
            <a:endParaRPr lang="en-US" altLang="zh-CN">
              <a:solidFill>
                <a:schemeClr val="tx1"/>
              </a:solidFill>
            </a:endParaRPr>
          </a:p>
          <a:p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2.ARM CPU: Read parameters and images</a:t>
            </a:r>
            <a:endParaRPr lang="en-US" altLang="zh-CN">
              <a:solidFill>
                <a:schemeClr val="tx1"/>
              </a:solidFill>
            </a:endParaRPr>
          </a:p>
          <a:p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	       Control the Accelerator</a:t>
            </a:r>
            <a:endParaRPr lang="en-US" altLang="zh-CN">
              <a:solidFill>
                <a:schemeClr val="tx1"/>
              </a:solidFill>
            </a:endParaRPr>
          </a:p>
          <a:p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	       Calculate the execution time</a:t>
            </a:r>
            <a:endParaRPr lang="en-US" altLang="zh-CN">
              <a:solidFill>
                <a:schemeClr val="tx1"/>
              </a:solidFill>
            </a:endParaRPr>
          </a:p>
          <a:p>
            <a:endParaRPr lang="en-US" altLang="zh-CN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3.Accelerator: On PL part, do calculation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555297" y="1952728"/>
            <a:ext cx="8762985" cy="769440"/>
          </a:xfrm>
          <a:prstGeom prst="rect">
            <a:avLst/>
          </a:prstGeom>
          <a:solidFill>
            <a:srgbClr val="F7A6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7067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005EA4"/>
                </a:solidFill>
              </a:rPr>
              <a:t>Outline</a:t>
            </a:r>
            <a:endParaRPr lang="en-US" altLang="zh-CN" sz="4400" b="1" dirty="0">
              <a:solidFill>
                <a:srgbClr val="005EA4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09302" y="1305966"/>
            <a:ext cx="9754386" cy="347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System Overview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Acclerator Architecture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Computation Engine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Result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Future Work</a:t>
            </a:r>
            <a:endParaRPr lang="en-US" altLang="zh-CN" sz="3600" b="1" dirty="0">
              <a:latin typeface="+mj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37590" y="1942465"/>
            <a:ext cx="4810125" cy="2248535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1101872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5"/>
                </a:solidFill>
              </a:rPr>
              <a:t>Accelerator Architecture</a:t>
            </a:r>
            <a:endParaRPr lang="en-US" altLang="zh-CN" sz="4400" dirty="0">
              <a:solidFill>
                <a:schemeClr val="accent5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3810635" y="2005330"/>
            <a:ext cx="1716405" cy="45656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Feature Map</a:t>
            </a:r>
            <a:endParaRPr lang="en-US" altLang="zh-CN" sz="1600"/>
          </a:p>
          <a:p>
            <a:pPr algn="ctr"/>
            <a:r>
              <a:rPr lang="en-US" altLang="zh-CN" sz="1600"/>
              <a:t>Buffer 1</a:t>
            </a:r>
            <a:endParaRPr lang="en-US" altLang="zh-CN" sz="1600"/>
          </a:p>
        </p:txBody>
      </p:sp>
      <p:sp>
        <p:nvSpPr>
          <p:cNvPr id="9" name="圆角矩形 8"/>
          <p:cNvSpPr/>
          <p:nvPr/>
        </p:nvSpPr>
        <p:spPr>
          <a:xfrm>
            <a:off x="1136650" y="3199130"/>
            <a:ext cx="1027430" cy="6242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Weights</a:t>
            </a:r>
            <a:endParaRPr lang="en-US" altLang="zh-CN" sz="1600"/>
          </a:p>
          <a:p>
            <a:pPr algn="ctr"/>
            <a:r>
              <a:rPr lang="en-US" altLang="zh-CN" sz="1600"/>
              <a:t>Buffer</a:t>
            </a:r>
            <a:endParaRPr lang="en-US" altLang="zh-CN" sz="1600"/>
          </a:p>
        </p:txBody>
      </p:sp>
      <p:sp>
        <p:nvSpPr>
          <p:cNvPr id="11" name="圆角矩形 10"/>
          <p:cNvSpPr/>
          <p:nvPr/>
        </p:nvSpPr>
        <p:spPr>
          <a:xfrm>
            <a:off x="1510030" y="4403725"/>
            <a:ext cx="1111885" cy="8934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DRAM</a:t>
            </a:r>
            <a:endParaRPr lang="en-US" altLang="zh-CN"/>
          </a:p>
        </p:txBody>
      </p:sp>
      <p:sp>
        <p:nvSpPr>
          <p:cNvPr id="14" name="圆角矩形 13"/>
          <p:cNvSpPr/>
          <p:nvPr/>
        </p:nvSpPr>
        <p:spPr>
          <a:xfrm>
            <a:off x="1137285" y="2005330"/>
            <a:ext cx="1858010" cy="89344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Computation</a:t>
            </a:r>
            <a:endParaRPr lang="en-US" altLang="zh-CN"/>
          </a:p>
          <a:p>
            <a:pPr algn="ctr"/>
            <a:r>
              <a:rPr lang="en-US" altLang="zh-CN"/>
              <a:t>Engine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4641850" y="3914140"/>
            <a:ext cx="120586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>
                <a:solidFill>
                  <a:schemeClr val="accent1"/>
                </a:solidFill>
              </a:rPr>
              <a:t>Accelerator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08750" y="1942465"/>
            <a:ext cx="2466975" cy="18465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400">
                <a:solidFill>
                  <a:schemeClr val="tx1"/>
                </a:solidFill>
              </a:rPr>
              <a:t>Feature Map 1</a:t>
            </a:r>
            <a:endParaRPr lang="en-US" altLang="zh-CN" sz="2400">
              <a:solidFill>
                <a:schemeClr val="tx1"/>
              </a:solidFill>
            </a:endParaRPr>
          </a:p>
          <a:p>
            <a:endParaRPr lang="en-US" altLang="zh-CN" sz="2400">
              <a:solidFill>
                <a:schemeClr val="tx1"/>
              </a:solidFill>
            </a:endParaRPr>
          </a:p>
          <a:p>
            <a:r>
              <a:rPr lang="en-US" altLang="zh-CN" sz="2400">
                <a:solidFill>
                  <a:schemeClr val="tx1"/>
                </a:solidFill>
              </a:rPr>
              <a:t>Feature Map 2</a:t>
            </a:r>
            <a:endParaRPr lang="en-US" altLang="zh-CN" sz="2400">
              <a:solidFill>
                <a:schemeClr val="tx1"/>
              </a:solidFill>
            </a:endParaRPr>
          </a:p>
          <a:p>
            <a:endParaRPr lang="en-US" altLang="zh-CN" sz="2400">
              <a:solidFill>
                <a:schemeClr val="tx1"/>
              </a:solidFill>
            </a:endParaRPr>
          </a:p>
          <a:p>
            <a:r>
              <a:rPr lang="en-US" altLang="zh-CN" sz="2400">
                <a:solidFill>
                  <a:schemeClr val="tx1"/>
                </a:solidFill>
              </a:rPr>
              <a:t>Ping-Pong Buffer</a:t>
            </a:r>
            <a:endParaRPr lang="en-US" altLang="zh-CN" sz="2400">
              <a:solidFill>
                <a:schemeClr val="tx1"/>
              </a:solidFill>
            </a:endParaRPr>
          </a:p>
        </p:txBody>
      </p:sp>
      <p:sp>
        <p:nvSpPr>
          <p:cNvPr id="6" name="上箭头 5"/>
          <p:cNvSpPr/>
          <p:nvPr/>
        </p:nvSpPr>
        <p:spPr>
          <a:xfrm rot="19800000">
            <a:off x="1636395" y="3835400"/>
            <a:ext cx="196850" cy="558800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上箭头 6"/>
          <p:cNvSpPr/>
          <p:nvPr/>
        </p:nvSpPr>
        <p:spPr>
          <a:xfrm>
            <a:off x="1594485" y="2836545"/>
            <a:ext cx="196850" cy="362585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3810635" y="2534285"/>
            <a:ext cx="1716405" cy="45656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Feature Map</a:t>
            </a:r>
            <a:endParaRPr lang="en-US" altLang="zh-CN" sz="1600"/>
          </a:p>
          <a:p>
            <a:pPr algn="ctr"/>
            <a:r>
              <a:rPr lang="en-US" altLang="zh-CN" sz="1600"/>
              <a:t>Buffer 2</a:t>
            </a:r>
            <a:endParaRPr lang="en-US" altLang="zh-CN" sz="1600"/>
          </a:p>
        </p:txBody>
      </p:sp>
      <p:sp>
        <p:nvSpPr>
          <p:cNvPr id="25" name="左右箭头 24"/>
          <p:cNvSpPr/>
          <p:nvPr/>
        </p:nvSpPr>
        <p:spPr>
          <a:xfrm>
            <a:off x="2907665" y="2129155"/>
            <a:ext cx="902970" cy="208280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左右箭头 25"/>
          <p:cNvSpPr/>
          <p:nvPr/>
        </p:nvSpPr>
        <p:spPr>
          <a:xfrm>
            <a:off x="2907665" y="2628265"/>
            <a:ext cx="902970" cy="208280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2237105" y="3199130"/>
            <a:ext cx="1008380" cy="6242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/>
              <a:t>Bias</a:t>
            </a:r>
            <a:endParaRPr lang="en-US" altLang="zh-CN" sz="1600"/>
          </a:p>
          <a:p>
            <a:pPr algn="ctr"/>
            <a:r>
              <a:rPr lang="en-US" altLang="zh-CN" sz="1600"/>
              <a:t>Buffer</a:t>
            </a:r>
            <a:endParaRPr lang="en-US" altLang="zh-CN" sz="1600"/>
          </a:p>
        </p:txBody>
      </p:sp>
      <p:sp>
        <p:nvSpPr>
          <p:cNvPr id="28" name="上箭头 27"/>
          <p:cNvSpPr/>
          <p:nvPr/>
        </p:nvSpPr>
        <p:spPr>
          <a:xfrm rot="1860000">
            <a:off x="2294890" y="3834130"/>
            <a:ext cx="196850" cy="558800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上箭头 28"/>
          <p:cNvSpPr/>
          <p:nvPr/>
        </p:nvSpPr>
        <p:spPr>
          <a:xfrm>
            <a:off x="2538730" y="2836545"/>
            <a:ext cx="196850" cy="362585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1037590" y="1574800"/>
            <a:ext cx="3484880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>
                <a:solidFill>
                  <a:schemeClr val="tx1"/>
                </a:solidFill>
              </a:rPr>
              <a:t>Conv(weights, bias, input, output)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555297" y="2634898"/>
            <a:ext cx="8762985" cy="769440"/>
          </a:xfrm>
          <a:prstGeom prst="rect">
            <a:avLst/>
          </a:prstGeom>
          <a:solidFill>
            <a:srgbClr val="F7A6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7067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005EA4"/>
                </a:solidFill>
              </a:rPr>
              <a:t>Outline</a:t>
            </a:r>
            <a:endParaRPr lang="en-US" altLang="zh-CN" sz="4400" b="1" dirty="0">
              <a:solidFill>
                <a:srgbClr val="005EA4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09302" y="1305966"/>
            <a:ext cx="9754386" cy="347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System Overview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Acclerator Architecture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Computation Engine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Result</a:t>
            </a:r>
            <a:endParaRPr lang="en-US" altLang="zh-CN" sz="3600" b="1" dirty="0">
              <a:latin typeface="+mj-lt"/>
            </a:endParaRPr>
          </a:p>
          <a:p>
            <a:pPr indent="0">
              <a:spcAft>
                <a:spcPts val="1200"/>
              </a:spcAft>
              <a:buFont typeface="+mj-lt"/>
              <a:buNone/>
            </a:pPr>
            <a:r>
              <a:rPr lang="en-US" altLang="zh-CN" sz="3600" b="1" dirty="0">
                <a:latin typeface="+mj-lt"/>
              </a:rPr>
              <a:t>Future Work</a:t>
            </a:r>
            <a:endParaRPr lang="en-US" altLang="zh-CN" sz="3600" b="1" dirty="0">
              <a:latin typeface="+mj-lt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110187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5"/>
                </a:solidFill>
              </a:rPr>
              <a:t>Computation Engine</a:t>
            </a:r>
            <a:r>
              <a:rPr lang="en-US" altLang="zh-CN" sz="4400" b="1" dirty="0">
                <a:solidFill>
                  <a:srgbClr val="005EA4"/>
                </a:solidFill>
              </a:rPr>
              <a:t>:  </a:t>
            </a:r>
            <a:r>
              <a:rPr lang="en-US" altLang="zh-CN" sz="3600" dirty="0"/>
              <a:t>main structure</a:t>
            </a:r>
            <a:endParaRPr lang="en-US" altLang="zh-CN" sz="44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1" name="组 70"/>
          <p:cNvGrpSpPr/>
          <p:nvPr/>
        </p:nvGrpSpPr>
        <p:grpSpPr>
          <a:xfrm>
            <a:off x="703378" y="897357"/>
            <a:ext cx="6702979" cy="5298456"/>
            <a:chOff x="1599192" y="-1366221"/>
            <a:chExt cx="6684423" cy="7013019"/>
          </a:xfrm>
        </p:grpSpPr>
        <p:pic>
          <p:nvPicPr>
            <p:cNvPr id="72" name="图片 7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9" t="3125"/>
            <a:stretch>
              <a:fillRect/>
            </a:stretch>
          </p:blipFill>
          <p:spPr>
            <a:xfrm>
              <a:off x="1599192" y="-1366221"/>
              <a:ext cx="6684423" cy="6643687"/>
            </a:xfrm>
            <a:prstGeom prst="rect">
              <a:avLst/>
            </a:prstGeom>
          </p:spPr>
        </p:pic>
        <p:sp>
          <p:nvSpPr>
            <p:cNvPr id="74" name="文本框 73"/>
            <p:cNvSpPr txBox="1"/>
            <p:nvPr/>
          </p:nvSpPr>
          <p:spPr>
            <a:xfrm>
              <a:off x="2571078" y="527746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a</a:t>
              </a:r>
              <a:endParaRPr kumimoji="1" lang="zh-CN" altLang="en-US" dirty="0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5853953" y="5277466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b</a:t>
              </a:r>
              <a:endParaRPr kumimoji="1" lang="zh-CN" altLang="en-US" dirty="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523516" y="2035846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a: Basic Unit</a:t>
            </a:r>
            <a:endParaRPr kumimoji="1" lang="zh-CN" altLang="en-US" sz="2800" dirty="0"/>
          </a:p>
        </p:txBody>
      </p:sp>
      <p:sp>
        <p:nvSpPr>
          <p:cNvPr id="77" name="文本框 76"/>
          <p:cNvSpPr txBox="1"/>
          <p:nvPr/>
        </p:nvSpPr>
        <p:spPr>
          <a:xfrm>
            <a:off x="8523516" y="3001046"/>
            <a:ext cx="31587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b: </a:t>
            </a:r>
            <a:r>
              <a:rPr kumimoji="1" lang="en-US" altLang="zh-CN" sz="2800" dirty="0" err="1"/>
              <a:t>Downsample</a:t>
            </a:r>
            <a:r>
              <a:rPr kumimoji="1" lang="en-US" altLang="zh-CN" sz="2800" dirty="0"/>
              <a:t> Unit</a:t>
            </a:r>
            <a:endParaRPr kumimoji="1" lang="zh-CN" altLang="en-US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1101872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5"/>
                </a:solidFill>
              </a:rPr>
              <a:t>Computation Engine: Depthwise Conv</a:t>
            </a:r>
            <a:endParaRPr lang="zh-CN" altLang="en-US" sz="4400" b="1" dirty="0">
              <a:solidFill>
                <a:schemeClr val="accent5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938270" y="1636395"/>
            <a:ext cx="644525" cy="579755"/>
          </a:xfrm>
          <a:prstGeom prst="rect">
            <a:avLst/>
          </a:prstGeom>
          <a:solidFill>
            <a:srgbClr val="E2E9F6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3937635" y="2352040"/>
            <a:ext cx="644525" cy="579755"/>
          </a:xfrm>
          <a:prstGeom prst="rect">
            <a:avLst/>
          </a:prstGeom>
          <a:solidFill>
            <a:srgbClr val="D0E4CE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3938905" y="3137535"/>
            <a:ext cx="644525" cy="579755"/>
          </a:xfrm>
          <a:prstGeom prst="rect">
            <a:avLst/>
          </a:prstGeom>
          <a:solidFill>
            <a:srgbClr val="E0AA75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449542" y="1765300"/>
            <a:ext cx="1490508" cy="1751965"/>
            <a:chOff x="173" y="2710"/>
            <a:chExt cx="3217" cy="3082"/>
          </a:xfrm>
        </p:grpSpPr>
        <p:grpSp>
          <p:nvGrpSpPr>
            <p:cNvPr id="17" name="组合 16"/>
            <p:cNvGrpSpPr/>
            <p:nvPr/>
          </p:nvGrpSpPr>
          <p:grpSpPr>
            <a:xfrm>
              <a:off x="678" y="2963"/>
              <a:ext cx="2712" cy="2342"/>
              <a:chOff x="678" y="2963"/>
              <a:chExt cx="2712" cy="2342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1321" y="2963"/>
                <a:ext cx="2069" cy="1977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  <a:alpha val="79000"/>
                </a:schemeClr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986" y="3146"/>
                <a:ext cx="2069" cy="197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  <a:alpha val="62000"/>
                </a:schemeClr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678" y="3328"/>
                <a:ext cx="2069" cy="1977"/>
              </a:xfrm>
              <a:prstGeom prst="rect">
                <a:avLst/>
              </a:prstGeom>
              <a:solidFill>
                <a:schemeClr val="accent2">
                  <a:alpha val="56000"/>
                </a:schemeClr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1533" y="5305"/>
              <a:ext cx="358" cy="4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/>
                <a:t>M</a:t>
              </a:r>
              <a:endParaRPr lang="en-US" altLang="zh-CN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73" y="3915"/>
              <a:ext cx="358" cy="4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/>
                <a:t>M</a:t>
              </a:r>
              <a:endParaRPr lang="en-US" altLang="zh-CN"/>
            </a:p>
          </p:txBody>
        </p:sp>
        <p:cxnSp>
          <p:nvCxnSpPr>
            <p:cNvPr id="33" name="直接箭头连接符 32"/>
            <p:cNvCxnSpPr/>
            <p:nvPr/>
          </p:nvCxnSpPr>
          <p:spPr>
            <a:xfrm flipV="1">
              <a:off x="531" y="2720"/>
              <a:ext cx="790" cy="60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531" y="2710"/>
              <a:ext cx="358" cy="4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/>
                <a:t>N</a:t>
              </a:r>
              <a:endParaRPr lang="en-US" altLang="zh-CN"/>
            </a:p>
          </p:txBody>
        </p:sp>
      </p:grpSp>
      <p:sp>
        <p:nvSpPr>
          <p:cNvPr id="35" name="椭圆 34"/>
          <p:cNvSpPr/>
          <p:nvPr/>
        </p:nvSpPr>
        <p:spPr>
          <a:xfrm>
            <a:off x="3166110" y="2215515"/>
            <a:ext cx="501650" cy="511810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>
                <a:solidFill>
                  <a:schemeClr val="tx1"/>
                </a:solidFill>
              </a:rPr>
              <a:t>×</a:t>
            </a:r>
            <a:endParaRPr lang="zh-CN" altLang="zh-CN">
              <a:solidFill>
                <a:schemeClr val="tx1"/>
              </a:solidFill>
            </a:endParaRPr>
          </a:p>
        </p:txBody>
      </p:sp>
      <p:sp>
        <p:nvSpPr>
          <p:cNvPr id="36" name="右箭头 35"/>
          <p:cNvSpPr/>
          <p:nvPr/>
        </p:nvSpPr>
        <p:spPr>
          <a:xfrm>
            <a:off x="4917440" y="2355850"/>
            <a:ext cx="460375" cy="289560"/>
          </a:xfrm>
          <a:prstGeom prst="rightArrow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shade val="50000"/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5551170" y="1691005"/>
            <a:ext cx="1323975" cy="1475105"/>
            <a:chOff x="531" y="2710"/>
            <a:chExt cx="2859" cy="2595"/>
          </a:xfrm>
        </p:grpSpPr>
        <p:grpSp>
          <p:nvGrpSpPr>
            <p:cNvPr id="38" name="组合 37"/>
            <p:cNvGrpSpPr/>
            <p:nvPr/>
          </p:nvGrpSpPr>
          <p:grpSpPr>
            <a:xfrm>
              <a:off x="678" y="2963"/>
              <a:ext cx="2712" cy="2342"/>
              <a:chOff x="678" y="2963"/>
              <a:chExt cx="2712" cy="2342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1321" y="2963"/>
                <a:ext cx="2069" cy="1977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986" y="3146"/>
                <a:ext cx="2069" cy="1977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678" y="3328"/>
                <a:ext cx="2069" cy="1977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42" name="直接箭头连接符 41"/>
            <p:cNvCxnSpPr/>
            <p:nvPr/>
          </p:nvCxnSpPr>
          <p:spPr>
            <a:xfrm flipV="1">
              <a:off x="531" y="2720"/>
              <a:ext cx="790" cy="60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/>
            <p:cNvSpPr txBox="1"/>
            <p:nvPr/>
          </p:nvSpPr>
          <p:spPr>
            <a:xfrm>
              <a:off x="531" y="2710"/>
              <a:ext cx="358" cy="4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/>
                <a:t>N</a:t>
              </a:r>
              <a:endParaRPr lang="en-US" altLang="zh-CN"/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4187190" y="3717290"/>
            <a:ext cx="14541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dirty="0"/>
              <a:t>K</a:t>
            </a:r>
            <a:endParaRPr lang="en-US" altLang="zh-CN" dirty="0"/>
          </a:p>
        </p:txBody>
      </p:sp>
      <p:sp>
        <p:nvSpPr>
          <p:cNvPr id="45" name="文本框 44"/>
          <p:cNvSpPr txBox="1"/>
          <p:nvPr/>
        </p:nvSpPr>
        <p:spPr>
          <a:xfrm>
            <a:off x="3792220" y="3240405"/>
            <a:ext cx="14541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/>
              <a:t>K</a:t>
            </a:r>
            <a:endParaRPr lang="en-US" altLang="zh-CN"/>
          </a:p>
        </p:txBody>
      </p:sp>
      <p:sp>
        <p:nvSpPr>
          <p:cNvPr id="46" name="文本框 45"/>
          <p:cNvSpPr txBox="1"/>
          <p:nvPr/>
        </p:nvSpPr>
        <p:spPr>
          <a:xfrm>
            <a:off x="7529195" y="2455545"/>
            <a:ext cx="4732020" cy="1538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000">
                <a:solidFill>
                  <a:schemeClr val="tx1"/>
                </a:solidFill>
              </a:rPr>
              <a:t>#pragma array_partition </a:t>
            </a:r>
            <a:r>
              <a:rPr lang="en-US" altLang="zh-CN" sz="2000">
                <a:sym typeface="+mn-ea"/>
              </a:rPr>
              <a:t>factor = a</a:t>
            </a:r>
            <a:endParaRPr lang="en-US" altLang="zh-CN" sz="2000">
              <a:solidFill>
                <a:schemeClr val="tx1"/>
              </a:solidFill>
            </a:endParaRPr>
          </a:p>
          <a:p>
            <a:endParaRPr lang="en-US" altLang="zh-CN" sz="2000">
              <a:solidFill>
                <a:schemeClr val="tx1"/>
              </a:solidFill>
            </a:endParaRPr>
          </a:p>
          <a:p>
            <a:r>
              <a:rPr lang="en-US" altLang="zh-CN" sz="2000">
                <a:solidFill>
                  <a:schemeClr val="tx1"/>
                </a:solidFill>
              </a:rPr>
              <a:t>#pragma loop unroll factor = a</a:t>
            </a:r>
            <a:endParaRPr lang="en-US" altLang="zh-CN" sz="2000">
              <a:solidFill>
                <a:schemeClr val="tx1"/>
              </a:solidFill>
            </a:endParaRPr>
          </a:p>
          <a:p>
            <a:endParaRPr lang="en-US" altLang="zh-CN" sz="2000">
              <a:solidFill>
                <a:schemeClr val="tx1"/>
              </a:solidFill>
            </a:endParaRPr>
          </a:p>
          <a:p>
            <a:r>
              <a:rPr lang="en-US" altLang="zh-CN" sz="2000">
                <a:solidFill>
                  <a:schemeClr val="tx1"/>
                </a:solidFill>
              </a:rPr>
              <a:t>N Loops -&gt; N/a Loops</a:t>
            </a:r>
            <a:endParaRPr lang="en-US" altLang="zh-CN" sz="2000">
              <a:solidFill>
                <a:schemeClr val="tx1"/>
              </a:solidFill>
            </a:endParaRPr>
          </a:p>
        </p:txBody>
      </p:sp>
      <p:sp>
        <p:nvSpPr>
          <p:cNvPr id="47" name="下箭头 46"/>
          <p:cNvSpPr/>
          <p:nvPr/>
        </p:nvSpPr>
        <p:spPr>
          <a:xfrm>
            <a:off x="1981200" y="3602990"/>
            <a:ext cx="415290" cy="1089025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1318250" y="4581744"/>
            <a:ext cx="1621165" cy="1504121"/>
            <a:chOff x="-109" y="2659"/>
            <a:chExt cx="3499" cy="2646"/>
          </a:xfrm>
        </p:grpSpPr>
        <p:grpSp>
          <p:nvGrpSpPr>
            <p:cNvPr id="56" name="组合 55"/>
            <p:cNvGrpSpPr/>
            <p:nvPr/>
          </p:nvGrpSpPr>
          <p:grpSpPr>
            <a:xfrm>
              <a:off x="678" y="2963"/>
              <a:ext cx="2712" cy="2342"/>
              <a:chOff x="678" y="2963"/>
              <a:chExt cx="2712" cy="2342"/>
            </a:xfrm>
          </p:grpSpPr>
          <p:sp>
            <p:nvSpPr>
              <p:cNvPr id="57" name="矩形 56"/>
              <p:cNvSpPr/>
              <p:nvPr/>
            </p:nvSpPr>
            <p:spPr>
              <a:xfrm>
                <a:off x="1321" y="2963"/>
                <a:ext cx="2069" cy="1977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  <a:alpha val="79000"/>
                </a:schemeClr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986" y="3146"/>
                <a:ext cx="2069" cy="1977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  <a:alpha val="62000"/>
                </a:schemeClr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678" y="3328"/>
                <a:ext cx="2069" cy="1977"/>
              </a:xfrm>
              <a:prstGeom prst="rect">
                <a:avLst/>
              </a:prstGeom>
              <a:solidFill>
                <a:schemeClr val="accent2">
                  <a:alpha val="56000"/>
                </a:schemeClr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62" name="直接箭头连接符 61"/>
            <p:cNvCxnSpPr/>
            <p:nvPr/>
          </p:nvCxnSpPr>
          <p:spPr>
            <a:xfrm flipV="1">
              <a:off x="531" y="2720"/>
              <a:ext cx="790" cy="60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文本框 62"/>
            <p:cNvSpPr txBox="1"/>
            <p:nvPr/>
          </p:nvSpPr>
          <p:spPr>
            <a:xfrm>
              <a:off x="-109" y="2659"/>
              <a:ext cx="1431" cy="4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/>
                <a:t>N/a</a:t>
              </a:r>
              <a:endParaRPr lang="en-US" altLang="zh-CN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5715" y="6249325"/>
            <a:ext cx="12197715" cy="619933"/>
            <a:chOff x="-1175" y="3018666"/>
            <a:chExt cx="12197715" cy="619933"/>
          </a:xfrm>
        </p:grpSpPr>
        <p:pic>
          <p:nvPicPr>
            <p:cNvPr id="20" name="Picture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119" b="56475"/>
            <a:stretch>
              <a:fillRect/>
            </a:stretch>
          </p:blipFill>
          <p:spPr>
            <a:xfrm>
              <a:off x="-1175" y="3018666"/>
              <a:ext cx="12197715" cy="59539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0" y="3125691"/>
              <a:ext cx="12196540" cy="512908"/>
            </a:xfrm>
            <a:prstGeom prst="rect">
              <a:avLst/>
            </a:prstGeom>
            <a:solidFill>
              <a:srgbClr val="F170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03378" y="124065"/>
            <a:ext cx="11018722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accent5"/>
                </a:solidFill>
              </a:rPr>
              <a:t>Computation Engine: </a:t>
            </a:r>
            <a:r>
              <a:rPr lang="en-US" sz="4400" b="1" dirty="0">
                <a:solidFill>
                  <a:schemeClr val="accent5"/>
                </a:solidFill>
              </a:rPr>
              <a:t>Pointwise Conv</a:t>
            </a:r>
            <a:endParaRPr lang="en-US" sz="4400" b="1" dirty="0">
              <a:solidFill>
                <a:schemeClr val="accent5"/>
              </a:solidFill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C1239-8B3E-41D6-9391-A4362156B25D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210591"/>
            <a:ext cx="225425" cy="714375"/>
          </a:xfrm>
          <a:prstGeom prst="rect">
            <a:avLst/>
          </a:prstGeom>
          <a:solidFill>
            <a:srgbClr val="F170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7671435" y="1971675"/>
            <a:ext cx="4050030" cy="33235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400" dirty="0">
                <a:solidFill>
                  <a:schemeClr val="tx1"/>
                </a:solidFill>
              </a:rPr>
              <a:t>Using   Adder Tree</a:t>
            </a:r>
            <a:endParaRPr lang="en-US" altLang="zh-CN" sz="2400" dirty="0">
              <a:solidFill>
                <a:schemeClr val="tx1"/>
              </a:solidFill>
            </a:endParaRPr>
          </a:p>
          <a:p>
            <a:endParaRPr lang="en-US" altLang="zh-CN" sz="2400" dirty="0">
              <a:solidFill>
                <a:schemeClr val="tx1"/>
              </a:solidFill>
            </a:endParaRPr>
          </a:p>
          <a:p>
            <a:r>
              <a:rPr lang="en-US" altLang="zh-CN" sz="2400" dirty="0">
                <a:solidFill>
                  <a:schemeClr val="tx1"/>
                </a:solidFill>
              </a:rPr>
              <a:t>Calculate one element:</a:t>
            </a:r>
            <a:endParaRPr lang="en-US" altLang="zh-CN" sz="2400" dirty="0">
              <a:solidFill>
                <a:schemeClr val="tx1"/>
              </a:solidFill>
            </a:endParaRPr>
          </a:p>
          <a:p>
            <a:endParaRPr lang="en-US" altLang="zh-CN" sz="2400" dirty="0">
              <a:solidFill>
                <a:schemeClr val="tx1"/>
              </a:solidFill>
            </a:endParaRPr>
          </a:p>
          <a:p>
            <a:r>
              <a:rPr lang="en-US" altLang="zh-CN" sz="2400" dirty="0">
                <a:solidFill>
                  <a:schemeClr val="tx1"/>
                </a:solidFill>
              </a:rPr>
              <a:t>N Loop -&gt; log2(N)</a:t>
            </a:r>
            <a:endParaRPr lang="en-US" altLang="zh-CN" sz="2400" dirty="0">
              <a:solidFill>
                <a:schemeClr val="tx1"/>
              </a:solidFill>
            </a:endParaRPr>
          </a:p>
          <a:p>
            <a:endParaRPr lang="en-US" altLang="zh-CN" sz="2400" dirty="0">
              <a:solidFill>
                <a:schemeClr val="tx1"/>
              </a:solidFill>
            </a:endParaRPr>
          </a:p>
          <a:p>
            <a:endParaRPr lang="en-US" altLang="zh-CN" sz="2400" dirty="0">
              <a:solidFill>
                <a:schemeClr val="tx1"/>
              </a:solidFill>
            </a:endParaRPr>
          </a:p>
          <a:p>
            <a:endParaRPr lang="en-US" altLang="zh-CN" sz="2400" dirty="0">
              <a:solidFill>
                <a:schemeClr val="tx1"/>
              </a:solidFill>
            </a:endParaRPr>
          </a:p>
          <a:p>
            <a:endParaRPr lang="en-US" altLang="zh-CN" sz="2400" dirty="0">
              <a:solidFill>
                <a:schemeClr val="tx1"/>
              </a:solidFill>
            </a:endParaRPr>
          </a:p>
        </p:txBody>
      </p:sp>
      <p:sp>
        <p:nvSpPr>
          <p:cNvPr id="168" name="矩形 167"/>
          <p:cNvSpPr/>
          <p:nvPr/>
        </p:nvSpPr>
        <p:spPr>
          <a:xfrm>
            <a:off x="901065" y="2322195"/>
            <a:ext cx="958850" cy="1123950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/>
          <p:cNvSpPr txBox="1"/>
          <p:nvPr/>
        </p:nvSpPr>
        <p:spPr>
          <a:xfrm>
            <a:off x="999490" y="3653790"/>
            <a:ext cx="16573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/>
              <a:t>M</a:t>
            </a:r>
            <a:endParaRPr lang="en-US" altLang="zh-CN"/>
          </a:p>
        </p:txBody>
      </p:sp>
      <p:sp>
        <p:nvSpPr>
          <p:cNvPr id="172" name="文本框 171"/>
          <p:cNvSpPr txBox="1"/>
          <p:nvPr/>
        </p:nvSpPr>
        <p:spPr>
          <a:xfrm>
            <a:off x="437515" y="2864485"/>
            <a:ext cx="16573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/>
              <a:t>M</a:t>
            </a:r>
            <a:endParaRPr lang="en-US" altLang="zh-CN"/>
          </a:p>
        </p:txBody>
      </p:sp>
      <p:cxnSp>
        <p:nvCxnSpPr>
          <p:cNvPr id="173" name="直接箭头连接符 172"/>
          <p:cNvCxnSpPr/>
          <p:nvPr/>
        </p:nvCxnSpPr>
        <p:spPr>
          <a:xfrm flipV="1">
            <a:off x="535305" y="2184400"/>
            <a:ext cx="365760" cy="34544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矩形 168"/>
          <p:cNvSpPr/>
          <p:nvPr/>
        </p:nvSpPr>
        <p:spPr>
          <a:xfrm>
            <a:off x="746125" y="2426335"/>
            <a:ext cx="958850" cy="1123950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/>
          <p:cNvSpPr/>
          <p:nvPr/>
        </p:nvSpPr>
        <p:spPr>
          <a:xfrm>
            <a:off x="603250" y="2529840"/>
            <a:ext cx="958850" cy="1123950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文本框 173"/>
          <p:cNvSpPr txBox="1"/>
          <p:nvPr/>
        </p:nvSpPr>
        <p:spPr>
          <a:xfrm>
            <a:off x="535305" y="2178685"/>
            <a:ext cx="16573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/>
              <a:t>N</a:t>
            </a:r>
            <a:endParaRPr lang="en-US" altLang="zh-CN"/>
          </a:p>
        </p:txBody>
      </p:sp>
      <p:sp>
        <p:nvSpPr>
          <p:cNvPr id="175" name="椭圆 174"/>
          <p:cNvSpPr/>
          <p:nvPr/>
        </p:nvSpPr>
        <p:spPr>
          <a:xfrm>
            <a:off x="2086610" y="2629535"/>
            <a:ext cx="501650" cy="511810"/>
          </a:xfrm>
          <a:prstGeom prst="ellipse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>
                <a:solidFill>
                  <a:schemeClr val="tx1"/>
                </a:solidFill>
              </a:rPr>
              <a:t>×</a:t>
            </a:r>
            <a:endParaRPr lang="zh-CN" altLang="zh-CN">
              <a:solidFill>
                <a:schemeClr val="tx1"/>
              </a:solidFill>
            </a:endParaRPr>
          </a:p>
        </p:txBody>
      </p:sp>
      <p:sp>
        <p:nvSpPr>
          <p:cNvPr id="176" name="矩形 175"/>
          <p:cNvSpPr/>
          <p:nvPr/>
        </p:nvSpPr>
        <p:spPr>
          <a:xfrm>
            <a:off x="3071495" y="2614295"/>
            <a:ext cx="682625" cy="702310"/>
          </a:xfrm>
          <a:prstGeom prst="rect">
            <a:avLst/>
          </a:prstGeom>
          <a:solidFill>
            <a:schemeClr val="bg1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矩形 176"/>
          <p:cNvSpPr/>
          <p:nvPr/>
        </p:nvSpPr>
        <p:spPr>
          <a:xfrm>
            <a:off x="2961005" y="2679065"/>
            <a:ext cx="682625" cy="702310"/>
          </a:xfrm>
          <a:prstGeom prst="rect">
            <a:avLst/>
          </a:prstGeom>
          <a:solidFill>
            <a:srgbClr val="F9F9B7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矩形 177"/>
          <p:cNvSpPr/>
          <p:nvPr/>
        </p:nvSpPr>
        <p:spPr>
          <a:xfrm>
            <a:off x="2859405" y="2743835"/>
            <a:ext cx="682625" cy="702310"/>
          </a:xfrm>
          <a:prstGeom prst="rect">
            <a:avLst/>
          </a:prstGeom>
          <a:solidFill>
            <a:srgbClr val="DC0000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文本框 178"/>
          <p:cNvSpPr txBox="1"/>
          <p:nvPr/>
        </p:nvSpPr>
        <p:spPr>
          <a:xfrm>
            <a:off x="2712720" y="2924810"/>
            <a:ext cx="14541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/>
              <a:t>1</a:t>
            </a:r>
            <a:endParaRPr lang="en-US" altLang="zh-CN"/>
          </a:p>
        </p:txBody>
      </p:sp>
      <p:cxnSp>
        <p:nvCxnSpPr>
          <p:cNvPr id="180" name="直接箭头连接符 179"/>
          <p:cNvCxnSpPr/>
          <p:nvPr/>
        </p:nvCxnSpPr>
        <p:spPr>
          <a:xfrm flipH="1">
            <a:off x="2785745" y="2499360"/>
            <a:ext cx="238760" cy="260350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文本框 180"/>
          <p:cNvSpPr txBox="1"/>
          <p:nvPr/>
        </p:nvSpPr>
        <p:spPr>
          <a:xfrm>
            <a:off x="3108960" y="3446145"/>
            <a:ext cx="14541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182" name="文本框 181"/>
          <p:cNvSpPr txBox="1"/>
          <p:nvPr/>
        </p:nvSpPr>
        <p:spPr>
          <a:xfrm>
            <a:off x="2362200" y="2352675"/>
            <a:ext cx="548005" cy="27686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zh-CN"/>
              <a:t>N</a:t>
            </a:r>
            <a:r>
              <a:rPr lang="zh-CN" altLang="en-US"/>
              <a:t>×</a:t>
            </a:r>
            <a:r>
              <a:rPr lang="en-US" altLang="zh-CN"/>
              <a:t>P</a:t>
            </a:r>
            <a:endParaRPr lang="en-US" altLang="zh-CN"/>
          </a:p>
        </p:txBody>
      </p:sp>
      <p:sp>
        <p:nvSpPr>
          <p:cNvPr id="10" name="矩形 9"/>
          <p:cNvSpPr/>
          <p:nvPr/>
        </p:nvSpPr>
        <p:spPr>
          <a:xfrm>
            <a:off x="746125" y="2425700"/>
            <a:ext cx="227965" cy="248920"/>
          </a:xfrm>
          <a:prstGeom prst="rect">
            <a:avLst/>
          </a:prstGeom>
          <a:gradFill>
            <a:gsLst>
              <a:gs pos="0">
                <a:srgbClr val="FBFB11">
                  <a:alpha val="0"/>
                </a:srgbClr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右箭头 182"/>
          <p:cNvSpPr/>
          <p:nvPr/>
        </p:nvSpPr>
        <p:spPr>
          <a:xfrm>
            <a:off x="3903345" y="2820670"/>
            <a:ext cx="460375" cy="289560"/>
          </a:xfrm>
          <a:prstGeom prst="rightArrow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shade val="50000"/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5" name="组合 184"/>
          <p:cNvGrpSpPr/>
          <p:nvPr/>
        </p:nvGrpSpPr>
        <p:grpSpPr>
          <a:xfrm>
            <a:off x="4574540" y="2178050"/>
            <a:ext cx="1324610" cy="1475105"/>
            <a:chOff x="531" y="2710"/>
            <a:chExt cx="2859" cy="2595"/>
          </a:xfrm>
        </p:grpSpPr>
        <p:grpSp>
          <p:nvGrpSpPr>
            <p:cNvPr id="186" name="组合 185"/>
            <p:cNvGrpSpPr/>
            <p:nvPr/>
          </p:nvGrpSpPr>
          <p:grpSpPr>
            <a:xfrm>
              <a:off x="678" y="2963"/>
              <a:ext cx="2712" cy="2342"/>
              <a:chOff x="678" y="2963"/>
              <a:chExt cx="2712" cy="2342"/>
            </a:xfrm>
          </p:grpSpPr>
          <p:sp>
            <p:nvSpPr>
              <p:cNvPr id="187" name="矩形 186"/>
              <p:cNvSpPr/>
              <p:nvPr/>
            </p:nvSpPr>
            <p:spPr>
              <a:xfrm>
                <a:off x="1321" y="2963"/>
                <a:ext cx="2069" cy="1977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矩形 187"/>
              <p:cNvSpPr/>
              <p:nvPr/>
            </p:nvSpPr>
            <p:spPr>
              <a:xfrm>
                <a:off x="986" y="3146"/>
                <a:ext cx="2069" cy="1977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678" y="3328"/>
                <a:ext cx="2069" cy="1977"/>
              </a:xfrm>
              <a:prstGeom prst="rect">
                <a:avLst/>
              </a:prstGeom>
              <a:solidFill>
                <a:schemeClr val="bg1"/>
              </a:solidFill>
              <a:ln w="28575" cmpd="sng">
                <a:solidFill>
                  <a:schemeClr val="accent1">
                    <a:shade val="5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90" name="直接箭头连接符 189"/>
            <p:cNvCxnSpPr/>
            <p:nvPr/>
          </p:nvCxnSpPr>
          <p:spPr>
            <a:xfrm flipV="1">
              <a:off x="531" y="2720"/>
              <a:ext cx="790" cy="60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文本框 190"/>
            <p:cNvSpPr txBox="1"/>
            <p:nvPr/>
          </p:nvSpPr>
          <p:spPr>
            <a:xfrm>
              <a:off x="531" y="2710"/>
              <a:ext cx="358" cy="4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/>
                <a:t>P</a:t>
              </a:r>
              <a:endParaRPr lang="en-US" altLang="zh-CN"/>
            </a:p>
          </p:txBody>
        </p:sp>
      </p:grpSp>
      <p:sp>
        <p:nvSpPr>
          <p:cNvPr id="6" name="矩形 5"/>
          <p:cNvSpPr/>
          <p:nvPr/>
        </p:nvSpPr>
        <p:spPr>
          <a:xfrm>
            <a:off x="4643755" y="2529840"/>
            <a:ext cx="227965" cy="2489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04520" y="2529840"/>
            <a:ext cx="227965" cy="248920"/>
          </a:xfrm>
          <a:prstGeom prst="rect">
            <a:avLst/>
          </a:pr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1900</Words>
  <Application>WPS 演示</Application>
  <PresentationFormat>宽屏</PresentationFormat>
  <Paragraphs>327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Arial</vt:lpstr>
      <vt:lpstr>SimSun</vt:lpstr>
      <vt:lpstr>Wingdings</vt:lpstr>
      <vt:lpstr>Calibri</vt:lpstr>
      <vt:lpstr>微软雅黑</vt:lpstr>
      <vt:lpstr>Droid Sans Fallback</vt:lpstr>
      <vt:lpstr>Arial Unicode MS</vt:lpstr>
      <vt:lpstr>Calibri Light</vt:lpstr>
      <vt:lpstr>Abyssinica SIL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 vincent</dc:creator>
  <cp:lastModifiedBy>ziyan</cp:lastModifiedBy>
  <cp:revision>1021</cp:revision>
  <cp:lastPrinted>2018-12-24T07:53:47Z</cp:lastPrinted>
  <dcterms:created xsi:type="dcterms:W3CDTF">2018-12-24T07:53:47Z</dcterms:created>
  <dcterms:modified xsi:type="dcterms:W3CDTF">2018-12-24T07:53:47Z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2052-10.1.0.6757</vt:lpwstr>
  </property>
</Properties>
</file>

<file path=docProps/thumbnail.jpeg>
</file>